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373" r:id="rId3"/>
    <p:sldId id="374" r:id="rId4"/>
    <p:sldId id="436" r:id="rId5"/>
    <p:sldId id="437" r:id="rId6"/>
    <p:sldId id="438" r:id="rId7"/>
    <p:sldId id="439" r:id="rId8"/>
    <p:sldId id="440" r:id="rId9"/>
    <p:sldId id="441" r:id="rId10"/>
    <p:sldId id="451" r:id="rId11"/>
    <p:sldId id="442" r:id="rId12"/>
    <p:sldId id="443" r:id="rId13"/>
    <p:sldId id="456" r:id="rId14"/>
    <p:sldId id="455" r:id="rId15"/>
    <p:sldId id="445" r:id="rId16"/>
    <p:sldId id="444" r:id="rId17"/>
    <p:sldId id="446" r:id="rId18"/>
    <p:sldId id="447" r:id="rId19"/>
    <p:sldId id="448" r:id="rId20"/>
    <p:sldId id="450" r:id="rId21"/>
    <p:sldId id="449" r:id="rId22"/>
    <p:sldId id="452" r:id="rId23"/>
    <p:sldId id="453" r:id="rId24"/>
    <p:sldId id="454" r:id="rId25"/>
    <p:sldId id="274" r:id="rId26"/>
    <p:sldId id="346" r:id="rId27"/>
    <p:sldId id="29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107" d="100"/>
          <a:sy n="107" d="100"/>
        </p:scale>
        <p:origin x="144" y="4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4 - 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Yet 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15607"/>
          </a:xfrm>
        </p:spPr>
        <p:txBody>
          <a:bodyPr>
            <a:normAutofit/>
          </a:bodyPr>
          <a:lstStyle/>
          <a:p>
            <a:r>
              <a:rPr lang="en-US" dirty="0" smtClean="0"/>
              <a:t>It might be more sensible to deal with the problem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3962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success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(!success)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 a number: 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divisor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try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answer = 100 / divisor;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"100 / "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divisor +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= "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answer);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success =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true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ArithmeticException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"Don't divide by zero!"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8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If a some code can cause many different exceptions, you can use multiple catches to handle them</a:t>
            </a:r>
          </a:p>
          <a:p>
            <a:r>
              <a:rPr lang="en-US" dirty="0" smtClean="0"/>
              <a:t>When a problem happens, execution will jump to the first catch that matches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1"/>
            <a:ext cx="10972800" cy="41909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useNumber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(100 / divisor);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getHoney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stayUpAllNight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ArithmeticException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"We divided by zero!"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BeeStingException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(allergic)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"We're dying!"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Youch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ExhaustedException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"*YAWN*"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 err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2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an exception is thrown, the remaining code inside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 won't be executed</a:t>
            </a:r>
          </a:p>
          <a:p>
            <a:r>
              <a:rPr lang="en-US" dirty="0" smtClean="0"/>
              <a:t>If an exception isn't thrown, none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blocks will be executed</a:t>
            </a:r>
          </a:p>
          <a:p>
            <a:r>
              <a:rPr lang="en-US" dirty="0" smtClean="0"/>
              <a:t>If you want code that is executed no matter what, it can be put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block after 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blocks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blocks are often used to </a:t>
            </a:r>
            <a:r>
              <a:rPr lang="en-US" dirty="0"/>
              <a:t>do clean-up so </a:t>
            </a:r>
            <a:r>
              <a:rPr lang="en-US" dirty="0" smtClean="0"/>
              <a:t>we're </a:t>
            </a:r>
            <a:r>
              <a:rPr lang="en-US" dirty="0"/>
              <a:t>sure it gets </a:t>
            </a:r>
            <a:r>
              <a:rPr lang="en-US" dirty="0" smtClean="0"/>
              <a:t>done</a:t>
            </a:r>
            <a:endParaRPr lang="en-US" dirty="0" smtClean="0"/>
          </a:p>
          <a:p>
            <a:pPr lvl="1"/>
            <a:r>
              <a:rPr lang="en-US" dirty="0" smtClean="0"/>
              <a:t>Things like closing files or network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Statements in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happen no matter what</a:t>
            </a:r>
          </a:p>
          <a:p>
            <a:r>
              <a:rPr lang="en-US" dirty="0" smtClean="0"/>
              <a:t>Even if some uncaught exception leaves the method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3581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acid.juggle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"I'm an amazing juggler!"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FaceMeltException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 melted my face!"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Happens no matter what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room.cleanUp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lights.turnOff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28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is out of control!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50140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power of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block is surprising</a:t>
            </a:r>
          </a:p>
          <a:p>
            <a:r>
              <a:rPr lang="en-US" dirty="0" smtClean="0"/>
              <a:t>Even if you're about to return, code in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will be executed (and can override whatever you're doing)</a:t>
            </a:r>
          </a:p>
          <a:p>
            <a:r>
              <a:rPr lang="en-US" dirty="0" smtClean="0"/>
              <a:t>Only killing the JVM will stop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76600"/>
            <a:ext cx="10972800" cy="32765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	</a:t>
            </a:r>
            <a:endParaRPr lang="en-US" sz="27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random.nextInt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% 2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"Even"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(7 / 0) +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trouble!"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ArithmeticException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Ruh-roh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 win!"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"I win!" will always return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51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Catch or specify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Exceptions in Java come in two categories</a:t>
            </a:r>
          </a:p>
          <a:p>
            <a:pPr lvl="1"/>
            <a:r>
              <a:rPr lang="en-US" dirty="0" smtClean="0"/>
              <a:t>Checked</a:t>
            </a:r>
          </a:p>
          <a:p>
            <a:pPr lvl="1"/>
            <a:r>
              <a:rPr lang="en-US" dirty="0" smtClean="0"/>
              <a:t>Unchecked</a:t>
            </a:r>
          </a:p>
          <a:p>
            <a:r>
              <a:rPr lang="en-US" dirty="0" smtClean="0"/>
              <a:t>You </a:t>
            </a:r>
            <a:r>
              <a:rPr lang="en-US" b="1" dirty="0" smtClean="0"/>
              <a:t>must</a:t>
            </a:r>
            <a:r>
              <a:rPr lang="en-US" dirty="0" smtClean="0"/>
              <a:t> deal with checked exceptions</a:t>
            </a:r>
          </a:p>
          <a:p>
            <a:r>
              <a:rPr lang="en-US" dirty="0" smtClean="0"/>
              <a:t>If a method could throw a checked exception, you have to run that method inside of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 block with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that matches the exception</a:t>
            </a:r>
          </a:p>
          <a:p>
            <a:r>
              <a:rPr lang="en-US" b="1" dirty="0" smtClean="0"/>
              <a:t>Or</a:t>
            </a:r>
            <a:r>
              <a:rPr lang="en-US" dirty="0" smtClean="0"/>
              <a:t> you can specify that your method also throws the exception</a:t>
            </a:r>
          </a:p>
          <a:p>
            <a:r>
              <a:rPr lang="en-US" dirty="0" smtClean="0"/>
              <a:t>Essentially, you have to deal with the problem or warn other people that you can cause the same problem</a:t>
            </a:r>
          </a:p>
        </p:txBody>
      </p:sp>
    </p:spTree>
    <p:extLst>
      <p:ext uri="{BB962C8B-B14F-4D97-AF65-F5344CB8AC3E}">
        <p14:creationId xmlns:p14="http://schemas.microsoft.com/office/powerpoint/2010/main" val="389226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Checked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</a:t>
            </a:r>
            <a:r>
              <a:rPr lang="en-US" dirty="0" smtClean="0"/>
              <a:t>exceptions that come up frequently are checked </a:t>
            </a:r>
            <a:r>
              <a:rPr lang="en-US" dirty="0" smtClean="0"/>
              <a:t>exceptions: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FileNotFoundException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Most exceptions you will design and throw will be checked</a:t>
            </a:r>
          </a:p>
          <a:p>
            <a:r>
              <a:rPr lang="en-US" dirty="0" smtClean="0"/>
              <a:t>Checked exceptions indicate that a problem has happened, but it might be possible to recover from the problem</a:t>
            </a:r>
          </a:p>
          <a:p>
            <a:r>
              <a:rPr lang="en-US" dirty="0" smtClean="0"/>
              <a:t>For example, trying to open a file that doesn't exist could cause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FileNotFoundException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Recovering from this exception might involve asking the user to pick another file name</a:t>
            </a:r>
          </a:p>
          <a:p>
            <a:r>
              <a:rPr lang="en-US" dirty="0" smtClean="0"/>
              <a:t>Checked exceptions inherit from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US" dirty="0" smtClean="0"/>
              <a:t>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67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Unchecked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Unchecked exceptions don't require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 block</a:t>
            </a:r>
          </a:p>
          <a:p>
            <a:pPr lvl="1"/>
            <a:r>
              <a:rPr lang="en-US" dirty="0" smtClean="0"/>
              <a:t>If they did, </a:t>
            </a:r>
            <a:r>
              <a:rPr lang="en-US" b="1" dirty="0" smtClean="0"/>
              <a:t>almost everything</a:t>
            </a:r>
            <a:r>
              <a:rPr lang="en-US" dirty="0" smtClean="0"/>
              <a:t> would be in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 block</a:t>
            </a:r>
          </a:p>
          <a:p>
            <a:r>
              <a:rPr lang="en-US" dirty="0" smtClean="0"/>
              <a:t>They </a:t>
            </a:r>
            <a:r>
              <a:rPr lang="en-US" dirty="0" smtClean="0"/>
              <a:t>usually </a:t>
            </a:r>
            <a:r>
              <a:rPr lang="en-US" dirty="0" smtClean="0"/>
              <a:t>mean </a:t>
            </a:r>
            <a:r>
              <a:rPr lang="en-US" dirty="0" smtClean="0"/>
              <a:t>there's </a:t>
            </a:r>
            <a:r>
              <a:rPr lang="en-US" dirty="0" smtClean="0"/>
              <a:t>a bug in the code</a:t>
            </a:r>
          </a:p>
          <a:p>
            <a:r>
              <a:rPr lang="en-US" dirty="0" smtClean="0"/>
              <a:t>Common unchecked exceptions: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ArithmeticException</a:t>
            </a:r>
            <a:r>
              <a:rPr lang="en-US" dirty="0" smtClean="0"/>
              <a:t> (division by zero)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ArrayIndexOutOfBoundsException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StringIndexOutOfBoundsException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ClassCastException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You don't </a:t>
            </a:r>
            <a:r>
              <a:rPr lang="en-US" b="1" dirty="0" smtClean="0"/>
              <a:t>have</a:t>
            </a:r>
            <a:r>
              <a:rPr lang="en-US" dirty="0" smtClean="0"/>
              <a:t> to catch these, but you can</a:t>
            </a:r>
          </a:p>
          <a:p>
            <a:r>
              <a:rPr lang="en-US" dirty="0" smtClean="0"/>
              <a:t>Unchecked exceptions inherit either from the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en-US" dirty="0" smtClean="0"/>
              <a:t> class or the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RuntimeException</a:t>
            </a:r>
            <a:r>
              <a:rPr lang="en-US" dirty="0" smtClean="0"/>
              <a:t>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60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a method doesn't want to catch a (checked) exception, it can be marked as throwing that exception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pet()</a:t>
            </a:r>
            <a:r>
              <a:rPr lang="en-US" dirty="0" smtClean="0"/>
              <a:t> method doesn't handle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GoatBiteException</a:t>
            </a:r>
            <a:r>
              <a:rPr lang="en-US" dirty="0" smtClean="0"/>
              <a:t> and thus must use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 to warn other code that it could throw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GoatBiteException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pet(Goat goat)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GoatBiteException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goat.touch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can throw </a:t>
            </a:r>
            <a:r>
              <a:rPr lang="en-US" sz="27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GoatBiteException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3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Throwing more than one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824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method can have an unlimited number of exceptions listed after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</a:t>
            </a:r>
          </a:p>
          <a:p>
            <a:pPr lvl="1"/>
            <a:r>
              <a:rPr lang="en-US" dirty="0" smtClean="0"/>
              <a:t>Separate them with commas</a:t>
            </a:r>
          </a:p>
          <a:p>
            <a:r>
              <a:rPr lang="en-US" dirty="0" smtClean="0"/>
              <a:t>Perhaps many bad things can happen in the method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10001"/>
            <a:ext cx="10972800" cy="23621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haveAdventures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LostLegException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PetrificationException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AcidBurnException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becomePirate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Might lose a leg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fightMedusa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	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Might turn to stone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killXenomorph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	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Might be burned by acid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68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Dynamic binding and static methods</a:t>
            </a:r>
          </a:p>
          <a:p>
            <a:r>
              <a:rPr lang="en-US" dirty="0" smtClean="0"/>
              <a:t>Final methods and classes</a:t>
            </a:r>
          </a:p>
          <a:p>
            <a:r>
              <a:rPr lang="en-US" dirty="0" smtClean="0"/>
              <a:t>Abstract methods and classes</a:t>
            </a:r>
          </a:p>
          <a:p>
            <a:r>
              <a:rPr lang="en-US" dirty="0" smtClean="0"/>
              <a:t>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 smtClean="0"/>
              <a:t> keyword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methods</a:t>
            </a:r>
          </a:p>
          <a:p>
            <a:r>
              <a:rPr lang="en-US" dirty="0" smtClean="0"/>
              <a:t>UML class diagrams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Non-local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What's really powerful about exceptions is that they are a form of </a:t>
            </a:r>
            <a:r>
              <a:rPr lang="en-US" b="1" dirty="0" smtClean="0"/>
              <a:t>non-local control</a:t>
            </a:r>
          </a:p>
          <a:p>
            <a:r>
              <a:rPr lang="en-US" dirty="0" smtClean="0"/>
              <a:t>Local control flow means changes to program execution that happen within a method</a:t>
            </a:r>
          </a:p>
          <a:p>
            <a:pPr lvl="1"/>
            <a:r>
              <a:rPr lang="en-US" dirty="0" smtClean="0"/>
              <a:t>Making a choice with 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dirty="0" smtClean="0"/>
              <a:t>Repeating with a loop</a:t>
            </a:r>
          </a:p>
          <a:p>
            <a:r>
              <a:rPr lang="en-US" dirty="0" smtClean="0"/>
              <a:t>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/>
              <a:t> statement moves control back to the method that called the current method</a:t>
            </a:r>
          </a:p>
          <a:p>
            <a:r>
              <a:rPr lang="en-US" dirty="0" smtClean="0"/>
              <a:t>Like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/>
              <a:t>, if an exception isn't caught, it will go back to the method that called the current method…</a:t>
            </a:r>
          </a:p>
          <a:p>
            <a:pPr lvl="1"/>
            <a:r>
              <a:rPr lang="en-US" dirty="0" smtClean="0"/>
              <a:t>But if that method doesn't catch the exception, it will go back to the previous</a:t>
            </a:r>
          </a:p>
          <a:p>
            <a:pPr lvl="1"/>
            <a:r>
              <a:rPr lang="en-US" dirty="0" smtClean="0"/>
              <a:t>And so 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05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if an exception is never caught?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many cases, we want to deal with the exception and keep going</a:t>
            </a:r>
          </a:p>
          <a:p>
            <a:r>
              <a:rPr lang="en-US" dirty="0" smtClean="0"/>
              <a:t>However, if no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statement catches an exception, it keeps unwinding methods back to the previous method and the one before that…</a:t>
            </a:r>
          </a:p>
          <a:p>
            <a:r>
              <a:rPr lang="en-US" dirty="0" smtClean="0"/>
              <a:t>Ultimately, if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method doesn't catch the exception, it will kill the program (or </a:t>
            </a:r>
            <a:r>
              <a:rPr lang="en-US" dirty="0" smtClean="0"/>
              <a:t>just the </a:t>
            </a:r>
            <a:r>
              <a:rPr lang="en-US" dirty="0" smtClean="0"/>
              <a:t>current thread if there's more than one)</a:t>
            </a:r>
          </a:p>
          <a:p>
            <a:r>
              <a:rPr lang="en-US" dirty="0" smtClean="0"/>
              <a:t>The JVM will print out a message about the exception and a stack trace of all the methods involved, all the way down to the method that caused the exception</a:t>
            </a:r>
          </a:p>
          <a:p>
            <a:pPr lvl="1"/>
            <a:r>
              <a:rPr lang="en-US" dirty="0" smtClean="0"/>
              <a:t>Eclipse shows this message in </a:t>
            </a:r>
            <a:r>
              <a:rPr lang="en-US" b="1" dirty="0" smtClean="0">
                <a:solidFill>
                  <a:srgbClr val="FF0000"/>
                </a:solidFill>
              </a:rPr>
              <a:t>red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93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r>
              <a:rPr lang="en-US" dirty="0" smtClean="0"/>
              <a:t> is a very common unchecked exception</a:t>
            </a:r>
          </a:p>
          <a:p>
            <a:r>
              <a:rPr lang="en-US" dirty="0" smtClean="0"/>
              <a:t>It happens whenever you try to access a method or a member of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reference</a:t>
            </a:r>
          </a:p>
          <a:p>
            <a:r>
              <a:rPr lang="en-US" dirty="0" smtClean="0"/>
              <a:t>It's fine if a reference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, but if you use a dot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smtClean="0"/>
              <a:t>) to try to access something </a:t>
            </a:r>
            <a:r>
              <a:rPr lang="en-US" i="1" dirty="0" smtClean="0"/>
              <a:t>inside</a:t>
            </a:r>
            <a:r>
              <a:rPr lang="en-US" dirty="0" smtClean="0"/>
              <a:t>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reference, your program will likely crash</a:t>
            </a:r>
          </a:p>
          <a:p>
            <a:r>
              <a:rPr lang="en-US" dirty="0" smtClean="0"/>
              <a:t>It almost never makes sense to catch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They just mean the program has a mistake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88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r>
              <a:rPr lang="en-US" dirty="0"/>
              <a:t> examples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Usually, we get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r>
              <a:rPr lang="en-US" dirty="0"/>
              <a:t> </a:t>
            </a:r>
            <a:r>
              <a:rPr lang="en-US" dirty="0" smtClean="0"/>
              <a:t>when we try to call a method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Sometimes people get confused when they make arrays</a:t>
            </a:r>
          </a:p>
          <a:p>
            <a:r>
              <a:rPr lang="en-US" dirty="0" smtClean="0"/>
              <a:t>When it's created, an array is full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references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9143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String text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length 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text.length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NullPointerException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876800"/>
            <a:ext cx="10972800" cy="15240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Wombat[] wombats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Wombat[100];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100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nulls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NullPointerException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(wombat[0].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35878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IndexOutOfBoundsException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5588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trying to access an invalid index in an array, you'll get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ArrayIndexOutOfBoundsException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Strings have a similar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StringIndexOutOfBoundsException</a:t>
            </a:r>
            <a:r>
              <a:rPr lang="en-US" dirty="0" smtClean="0"/>
              <a:t> when you try to access indexes they don't have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[] numbers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[50];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numbers[-2] = 5; 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ArrayIndexOutOfBoundsException</a:t>
            </a:r>
            <a:endParaRPr lang="en-US" sz="27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numbers[50]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21;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Also illegal: indexes from 0 to 49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257800"/>
            <a:ext cx="10972800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String distance =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 mile long"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distance.charAt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(12); 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Out of bounds!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String smaller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distance.substring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(-4,7);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Negative?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16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Defining your own exceptions</a:t>
            </a:r>
          </a:p>
          <a:p>
            <a:r>
              <a:rPr lang="en-US" dirty="0" smtClean="0"/>
              <a:t>Throwing exceptions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Michael Thornton talk:</a:t>
            </a:r>
          </a:p>
          <a:p>
            <a:pPr lvl="1"/>
            <a:r>
              <a:rPr lang="en-US" b="1" dirty="0"/>
              <a:t>How to get a Software Engineering Job</a:t>
            </a:r>
          </a:p>
          <a:p>
            <a:pPr lvl="1"/>
            <a:r>
              <a:rPr lang="en-US" dirty="0"/>
              <a:t>Tuesday, February 4, 4-6 p.m.</a:t>
            </a:r>
          </a:p>
          <a:p>
            <a:pPr lvl="1"/>
            <a:r>
              <a:rPr lang="en-US" dirty="0"/>
              <a:t>The Point </a:t>
            </a:r>
            <a:r>
              <a:rPr lang="en-US" dirty="0" smtClean="0"/>
              <a:t>113</a:t>
            </a:r>
          </a:p>
          <a:p>
            <a:r>
              <a:rPr lang="en-US" dirty="0" smtClean="0"/>
              <a:t>Keep reading Chapter 12</a:t>
            </a:r>
          </a:p>
          <a:p>
            <a:r>
              <a:rPr lang="en-US" dirty="0" smtClean="0"/>
              <a:t>Keep working on Project 1</a:t>
            </a:r>
          </a:p>
          <a:p>
            <a:pPr lvl="1"/>
            <a:r>
              <a:rPr lang="en-US" dirty="0" smtClean="0"/>
              <a:t>Due Friday!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1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Let's say that a method could cause an error</a:t>
            </a:r>
          </a:p>
          <a:p>
            <a:pPr lvl="1"/>
            <a:r>
              <a:rPr lang="en-US" sz="2400" dirty="0" smtClean="0"/>
              <a:t>What should happen?</a:t>
            </a:r>
          </a:p>
          <a:p>
            <a:r>
              <a:rPr lang="en-US" sz="2800" dirty="0" smtClean="0"/>
              <a:t>In C, functions that cause errors return an error code, usually 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r>
              <a:rPr lang="en-US" sz="2800" dirty="0" smtClean="0"/>
              <a:t>But that sucks!</a:t>
            </a:r>
          </a:p>
          <a:p>
            <a:pPr lvl="1"/>
            <a:r>
              <a:rPr lang="en-US" sz="2400" dirty="0" smtClean="0"/>
              <a:t>Everything has to return an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/>
              <a:t> that could be an error code</a:t>
            </a:r>
          </a:p>
          <a:p>
            <a:pPr lvl="1"/>
            <a:r>
              <a:rPr lang="en-US" sz="2400" dirty="0" smtClean="0"/>
              <a:t>You have to check every single method return value to see if it's an error</a:t>
            </a:r>
          </a:p>
          <a:p>
            <a:r>
              <a:rPr lang="en-US" sz="2800" dirty="0" smtClean="0"/>
              <a:t>Wouldn't it be great if there was a general way to handle errors whenever they come up?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842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Instead of checking every method, Java has a general way of handling errors (and other exceptional situations)</a:t>
            </a:r>
          </a:p>
          <a:p>
            <a:r>
              <a:rPr lang="en-US" dirty="0" smtClean="0"/>
              <a:t>The name for this system is </a:t>
            </a:r>
            <a:r>
              <a:rPr lang="en-US" b="1" dirty="0" smtClean="0"/>
              <a:t>exception handling</a:t>
            </a:r>
          </a:p>
          <a:p>
            <a:r>
              <a:rPr lang="en-US" dirty="0" smtClean="0"/>
              <a:t>When an error happens, code will </a:t>
            </a:r>
            <a:r>
              <a:rPr lang="en-US" b="1" dirty="0" smtClean="0"/>
              <a:t>throw</a:t>
            </a:r>
            <a:r>
              <a:rPr lang="en-US" dirty="0" smtClean="0"/>
              <a:t> an exception</a:t>
            </a:r>
          </a:p>
          <a:p>
            <a:pPr lvl="1"/>
            <a:r>
              <a:rPr lang="en-US" dirty="0" smtClean="0"/>
              <a:t>Throwing an exception usually means something went wrong</a:t>
            </a:r>
          </a:p>
          <a:p>
            <a:r>
              <a:rPr lang="en-US" dirty="0" smtClean="0"/>
              <a:t>A special block of code </a:t>
            </a:r>
            <a:r>
              <a:rPr lang="en-US" b="1" dirty="0" smtClean="0"/>
              <a:t>catches</a:t>
            </a:r>
            <a:r>
              <a:rPr lang="en-US" dirty="0" smtClean="0"/>
              <a:t> the exception</a:t>
            </a:r>
          </a:p>
          <a:p>
            <a:r>
              <a:rPr lang="en-US" dirty="0" smtClean="0"/>
              <a:t>When you catch an exception, you can</a:t>
            </a:r>
          </a:p>
          <a:p>
            <a:pPr lvl="1"/>
            <a:r>
              <a:rPr lang="en-US" dirty="0" smtClean="0"/>
              <a:t>Deal with the problem and move on</a:t>
            </a:r>
          </a:p>
          <a:p>
            <a:pPr lvl="1"/>
            <a:r>
              <a:rPr lang="en-US" dirty="0" smtClean="0"/>
              <a:t>Throw the same (or a new) exception and make someone else deal with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2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an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risky()</a:t>
            </a:r>
            <a:r>
              <a:rPr lang="en-US" dirty="0" smtClean="0"/>
              <a:t> method has a chance of destroying the world</a:t>
            </a:r>
          </a:p>
          <a:p>
            <a:r>
              <a:rPr lang="en-US" dirty="0" smtClean="0"/>
              <a:t>If the world is destroyed, execution will jump into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block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3581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"About to do something risky!"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risky();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"That was worth it!"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WorldDestroyedException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"Whoops. We destroyed the world."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53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1560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Dividing an integer by zero causes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ArithmeticException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14600"/>
            <a:ext cx="10972800" cy="3581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"Let's divide by zero!"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value = 3 /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"This line will never print!"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ArithmeticException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"Don't divide by zero!"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51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3243</TotalTime>
  <Words>1591</Words>
  <Application>Microsoft Office PowerPoint</Application>
  <PresentationFormat>Widescreen</PresentationFormat>
  <Paragraphs>226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1</vt:lpstr>
      <vt:lpstr>Exceptions</vt:lpstr>
      <vt:lpstr>Errors</vt:lpstr>
      <vt:lpstr>Exceptions</vt:lpstr>
      <vt:lpstr>Catching an exception</vt:lpstr>
      <vt:lpstr>Another example</vt:lpstr>
      <vt:lpstr>Yet another example</vt:lpstr>
      <vt:lpstr>Multiple catch statements</vt:lpstr>
      <vt:lpstr>A finally block</vt:lpstr>
      <vt:lpstr>finally example</vt:lpstr>
      <vt:lpstr>finally is out of control!</vt:lpstr>
      <vt:lpstr>Catch or specify</vt:lpstr>
      <vt:lpstr>Checked exceptions</vt:lpstr>
      <vt:lpstr>Unchecked exceptions</vt:lpstr>
      <vt:lpstr>The throws keyword</vt:lpstr>
      <vt:lpstr>Throwing more than one exception</vt:lpstr>
      <vt:lpstr>Non-local control</vt:lpstr>
      <vt:lpstr>What happens if an exception is never caught?</vt:lpstr>
      <vt:lpstr>NullPointerException</vt:lpstr>
      <vt:lpstr>NullPointerException examples</vt:lpstr>
      <vt:lpstr>IndexOutOfBoundsException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794</cp:revision>
  <dcterms:created xsi:type="dcterms:W3CDTF">2009-08-24T20:26:10Z</dcterms:created>
  <dcterms:modified xsi:type="dcterms:W3CDTF">2020-02-03T14:27:44Z</dcterms:modified>
</cp:coreProperties>
</file>